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7053263" cy="10180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222" y="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94577" y="0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EB024031-6700-4F8B-B664-5A54F6FD21E4}" type="datetimeFigureOut">
              <a:rPr lang="ja-JP" altLang="en-US"/>
              <a:pPr>
                <a:defRPr/>
              </a:pPr>
              <a:t>2019/7/20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669559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94577" y="9669559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2C850FB-F896-49FF-BE02-370796B2CCA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16750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94577" y="0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586EB35B-4A55-43E4-8D48-F1F8F0D3B7DE}" type="datetimeFigureOut">
              <a:rPr lang="ja-JP" altLang="en-US"/>
              <a:pPr>
                <a:defRPr/>
              </a:pPr>
              <a:t>2019/7/20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36663" y="1273175"/>
            <a:ext cx="4579937" cy="3435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15" tIns="47457" rIns="94915" bIns="47457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4828" y="4899483"/>
            <a:ext cx="5643608" cy="4008370"/>
          </a:xfrm>
          <a:prstGeom prst="rect">
            <a:avLst/>
          </a:prstGeom>
        </p:spPr>
        <p:txBody>
          <a:bodyPr vert="horz" lIns="94915" tIns="47457" rIns="94915" bIns="47457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669559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94577" y="9669559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FCBCB825-4A7F-4D2D-A3B8-7F0F78A3F5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46423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AEE99C6-36E5-477F-A648-C584A06A5D97}" type="slidenum">
              <a:rPr lang="en-US" altLang="ja-JP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>
              <a:latin typeface="Times New Roman" pitchFamily="18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36663" y="1273175"/>
            <a:ext cx="4579937" cy="34353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775666-4E67-45D9-8DBB-917E62DCFB3C}" type="datetimeFigureOut">
              <a:rPr lang="ja-JP" altLang="en-US" smtClean="0"/>
              <a:pPr>
                <a:defRPr/>
              </a:pPr>
              <a:t>2019/7/20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DA7BBC-A44A-4EBF-95EE-3DD9EA66F93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8434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09F064-6F1C-416C-A926-E5CB2B317C72}" type="datetimeFigureOut">
              <a:rPr lang="ja-JP" altLang="en-US" smtClean="0"/>
              <a:pPr>
                <a:defRPr/>
              </a:pPr>
              <a:t>2019/7/20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2E12BB-2BC1-474C-8A73-F47653F455C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4078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A3424B-DCD4-4A31-A963-92D18AD4D0E9}" type="datetimeFigureOut">
              <a:rPr lang="ja-JP" altLang="en-US" smtClean="0"/>
              <a:pPr>
                <a:defRPr/>
              </a:pPr>
              <a:t>2019/7/20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52BD76-9545-40CC-861F-6A8F8CAABDC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73250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56859A-6414-4F4F-980F-B2ED60C8B3AE}" type="datetimeFigureOut">
              <a:rPr lang="ja-JP" altLang="en-US" smtClean="0"/>
              <a:pPr>
                <a:defRPr/>
              </a:pPr>
              <a:t>2019/7/20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8C39C-1D90-4EE0-9EE4-0B440D8944E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15022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DFDB4D-1B83-4CF4-8C74-DC24194041C9}" type="datetimeFigureOut">
              <a:rPr lang="ja-JP" altLang="en-US" smtClean="0"/>
              <a:pPr>
                <a:defRPr/>
              </a:pPr>
              <a:t>2019/7/20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C75B65-0CE0-40FC-8D1C-CFF5E47E750E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90714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74E214-3F52-4096-96A5-293261105AFF}" type="datetimeFigureOut">
              <a:rPr lang="ja-JP" altLang="en-US" smtClean="0"/>
              <a:pPr>
                <a:defRPr/>
              </a:pPr>
              <a:t>2019/7/20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5E61-A6B0-4569-9592-E37F29E8A91D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27750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6AED5-6509-4AB0-B18B-989EED4790CA}" type="datetimeFigureOut">
              <a:rPr lang="ja-JP" altLang="en-US" smtClean="0"/>
              <a:pPr>
                <a:defRPr/>
              </a:pPr>
              <a:t>2019/7/20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7B77A7-9FDE-4C1A-8ED3-654E06BA5BFE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5061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4404F7-0A03-43FC-A8FD-EBF330248C5F}" type="datetimeFigureOut">
              <a:rPr lang="ja-JP" altLang="en-US" smtClean="0"/>
              <a:pPr>
                <a:defRPr/>
              </a:pPr>
              <a:t>2019/7/20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D5A17B-1A02-49BA-9244-F67FBA246CF9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82556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031F01-8BC7-4C70-AFE7-4F95E2D063B8}" type="datetimeFigureOut">
              <a:rPr lang="ja-JP" altLang="en-US" smtClean="0"/>
              <a:pPr>
                <a:defRPr/>
              </a:pPr>
              <a:t>2019/7/20</a:t>
            </a:fld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3AE465-8CCD-4103-B9F4-3C1DAB7189E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00481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2B1AE1-4970-497D-9D10-C6E41FA58CA7}" type="datetimeFigureOut">
              <a:rPr lang="ja-JP" altLang="en-US" smtClean="0"/>
              <a:pPr>
                <a:defRPr/>
              </a:pPr>
              <a:t>2019/7/20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582A9-5E4E-49BD-A41C-40428C2A7AD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9687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904DCF-22DE-4EDB-8266-C78FDEBCD508}" type="datetimeFigureOut">
              <a:rPr lang="ja-JP" altLang="en-US" smtClean="0"/>
              <a:pPr>
                <a:defRPr/>
              </a:pPr>
              <a:t>2019/7/20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2638BD-469F-4DD2-A640-C70EED59377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66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2715C8D-ED1B-431D-B93E-4FC5C57BBCDC}" type="datetimeFigureOut">
              <a:rPr lang="ja-JP" altLang="en-US" smtClean="0"/>
              <a:pPr>
                <a:defRPr/>
              </a:pPr>
              <a:t>2019/7/20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BF64165-AD55-4064-8468-9716BFCF495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84275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747960" y="1508280"/>
            <a:ext cx="7654169" cy="1690101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ja-JP" altLang="en-US" sz="2700" b="1" dirty="0">
                <a:solidFill>
                  <a:schemeClr val="bg1"/>
                </a:solidFill>
                <a:latin typeface="Arial" charset="0"/>
              </a:rPr>
              <a:t>第</a:t>
            </a:r>
            <a:r>
              <a:rPr lang="en-US" altLang="ja-JP" sz="2700" b="1" dirty="0">
                <a:solidFill>
                  <a:schemeClr val="bg1"/>
                </a:solidFill>
                <a:latin typeface="Arial" charset="0"/>
              </a:rPr>
              <a:t>19</a:t>
            </a:r>
            <a:r>
              <a:rPr lang="ja-JP" altLang="en-US" sz="2700" b="1" dirty="0">
                <a:solidFill>
                  <a:schemeClr val="bg1"/>
                </a:solidFill>
                <a:latin typeface="Arial" charset="0"/>
              </a:rPr>
              <a:t>回</a:t>
            </a:r>
            <a:r>
              <a:rPr lang="ja-JP" altLang="en-US" sz="2700" b="1" dirty="0">
                <a:solidFill>
                  <a:schemeClr val="bg1"/>
                </a:solidFill>
                <a:latin typeface="Arial" charset="0"/>
              </a:rPr>
              <a:t>日本病院総合診療医学会学術総会</a:t>
            </a:r>
            <a:r>
              <a:rPr lang="en-US" altLang="ja-JP" sz="27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ja-JP" sz="2700" b="1" dirty="0">
                <a:solidFill>
                  <a:schemeClr val="bg1"/>
                </a:solidFill>
                <a:latin typeface="Arial" charset="0"/>
              </a:rPr>
            </a:br>
            <a:r>
              <a:rPr lang="ja-JP" altLang="en-US" sz="2700" b="1" dirty="0">
                <a:solidFill>
                  <a:schemeClr val="bg1"/>
                </a:solidFill>
                <a:latin typeface="Arial" charset="0"/>
              </a:rPr>
              <a:t>ＣＯ Ｉ 開示あり</a:t>
            </a:r>
            <a:r>
              <a:rPr lang="en-US" altLang="ja-JP" sz="27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ja-JP" sz="2700" b="1" dirty="0">
                <a:solidFill>
                  <a:schemeClr val="bg1"/>
                </a:solidFill>
                <a:latin typeface="Arial" charset="0"/>
              </a:rPr>
            </a:br>
            <a:r>
              <a:rPr lang="ja-JP" altLang="en-US" sz="1050" b="1" dirty="0">
                <a:solidFill>
                  <a:schemeClr val="bg1"/>
                </a:solidFill>
                <a:latin typeface="Arial" charset="0"/>
              </a:rPr>
              <a:t>　</a:t>
            </a:r>
            <a:r>
              <a:rPr lang="en-US" altLang="ja-JP" sz="1500" b="1" i="1" dirty="0">
                <a:solidFill>
                  <a:srgbClr val="FFFF1F"/>
                </a:solidFill>
              </a:rPr>
              <a:t/>
            </a:r>
            <a:br>
              <a:rPr lang="en-US" altLang="ja-JP" sz="1500" b="1" i="1" dirty="0">
                <a:solidFill>
                  <a:srgbClr val="FFFF1F"/>
                </a:solidFill>
              </a:rPr>
            </a:br>
            <a:r>
              <a:rPr lang="ja-JP" altLang="en-US" sz="1500" b="1" dirty="0">
                <a:solidFill>
                  <a:srgbClr val="C00000"/>
                </a:solidFill>
              </a:rPr>
              <a:t>発表者名：　</a:t>
            </a:r>
            <a:r>
              <a:rPr lang="ja-JP" altLang="en-US" sz="1500" b="1" dirty="0">
                <a:solidFill>
                  <a:srgbClr val="C00000"/>
                </a:solidFill>
              </a:rPr>
              <a:t>◎</a:t>
            </a:r>
            <a:r>
              <a:rPr lang="ja-JP" altLang="en-US" sz="1500" b="1" dirty="0">
                <a:solidFill>
                  <a:srgbClr val="C00000"/>
                </a:solidFill>
              </a:rPr>
              <a:t>佐賀</a:t>
            </a:r>
            <a:r>
              <a:rPr lang="ja-JP" altLang="en-US" sz="1500" b="1" dirty="0">
                <a:solidFill>
                  <a:srgbClr val="C00000"/>
                </a:solidFill>
              </a:rPr>
              <a:t>太郎</a:t>
            </a:r>
            <a:r>
              <a:rPr lang="ja-JP" altLang="en-US" sz="1500" b="1" dirty="0">
                <a:solidFill>
                  <a:srgbClr val="C00000"/>
                </a:solidFill>
              </a:rPr>
              <a:t>　（◎代表者）</a:t>
            </a:r>
            <a:r>
              <a:rPr lang="ja-JP" altLang="en-US" sz="1500" b="1" dirty="0">
                <a:solidFill>
                  <a:srgbClr val="C00000"/>
                </a:solidFill>
              </a:rPr>
              <a:t>、</a:t>
            </a:r>
            <a:r>
              <a:rPr lang="ja-JP" altLang="en-US" sz="1500" b="1" dirty="0">
                <a:solidFill>
                  <a:srgbClr val="C00000"/>
                </a:solidFill>
              </a:rPr>
              <a:t>鍋島</a:t>
            </a:r>
            <a:r>
              <a:rPr lang="ja-JP" altLang="en-US" sz="1500" b="1" dirty="0">
                <a:solidFill>
                  <a:srgbClr val="C00000"/>
                </a:solidFill>
              </a:rPr>
              <a:t>次郎、</a:t>
            </a:r>
            <a:r>
              <a:rPr lang="ja-JP" altLang="en-US" sz="1500" b="1" dirty="0">
                <a:solidFill>
                  <a:srgbClr val="C00000"/>
                </a:solidFill>
              </a:rPr>
              <a:t>吉野ケ里</a:t>
            </a:r>
            <a:r>
              <a:rPr lang="ja-JP" altLang="en-US" sz="1500" b="1" dirty="0">
                <a:solidFill>
                  <a:srgbClr val="C00000"/>
                </a:solidFill>
              </a:rPr>
              <a:t>三郎、鳥栖花子</a:t>
            </a:r>
            <a:endParaRPr lang="en-US" altLang="ja-JP" sz="1500" b="1" dirty="0">
              <a:solidFill>
                <a:srgbClr val="C00000"/>
              </a:solidFill>
            </a:endParaRPr>
          </a:p>
        </p:txBody>
      </p:sp>
      <p:sp>
        <p:nvSpPr>
          <p:cNvPr id="2050" name="Rectangle 3"/>
          <p:cNvSpPr>
            <a:spLocks noGrp="1" noChangeArrowheads="1"/>
          </p:cNvSpPr>
          <p:nvPr>
            <p:ph idx="1"/>
          </p:nvPr>
        </p:nvSpPr>
        <p:spPr>
          <a:xfrm>
            <a:off x="606029" y="3332897"/>
            <a:ext cx="7885509" cy="3103163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演題発表内容に関連し、筆頭および共同発表者が開示すべき</a:t>
            </a:r>
            <a:r>
              <a:rPr lang="en-US" altLang="ja-JP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CO I </a:t>
            </a:r>
            <a:r>
              <a:rPr lang="ja-JP" alt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関係にある企業などとして、</a:t>
            </a:r>
            <a:endParaRPr lang="en-US" altLang="ja-JP" sz="15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</a:t>
            </a:r>
            <a:r>
              <a:rPr lang="ja-JP" altLang="en-US" sz="135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  ①顧問：　　　　　　　　　　　　　　　</a:t>
            </a:r>
            <a:endParaRPr lang="en-US" altLang="ja-JP" sz="135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35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②株保有・利益：　　　　　　　　　</a:t>
            </a:r>
            <a:endParaRPr lang="en-US" altLang="ja-JP" sz="135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35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③特許使用料：　　　　　　　　　　</a:t>
            </a:r>
            <a:endParaRPr lang="en-US" altLang="ja-JP" sz="135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35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④講演料：　　　　　　　　　　　</a:t>
            </a:r>
            <a:endParaRPr lang="en-US" altLang="ja-JP" sz="135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35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⑤原稿料：　　　　　　　　　　　　  　</a:t>
            </a:r>
            <a:endParaRPr lang="en-US" altLang="ja-JP" sz="135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35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⑥受託研究・共同研究費：　　　</a:t>
            </a:r>
            <a:endParaRPr lang="en-US" altLang="ja-JP" sz="135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35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⑦奨学寄付金：　　　　　　　</a:t>
            </a:r>
            <a:endParaRPr lang="en-US" altLang="ja-JP" sz="135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35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⑧寄付講座所属：　　　　　　　　</a:t>
            </a:r>
            <a:endParaRPr lang="en-US" altLang="ja-JP" sz="135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35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⑨贈答品などの報酬：　　　　 　</a:t>
            </a:r>
            <a:endParaRPr lang="en-US" altLang="ja-JP" sz="135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US" altLang="ja-JP" sz="135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052" name="正方形/長方形 4"/>
          <p:cNvSpPr>
            <a:spLocks noChangeArrowheads="1"/>
          </p:cNvSpPr>
          <p:nvPr/>
        </p:nvSpPr>
        <p:spPr bwMode="auto">
          <a:xfrm>
            <a:off x="525495" y="267326"/>
            <a:ext cx="62198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b="1" dirty="0"/>
              <a:t/>
            </a:r>
            <a:br>
              <a:rPr lang="en-US" altLang="ja-JP" b="1" dirty="0"/>
            </a:br>
            <a:r>
              <a:rPr lang="ja-JP" altLang="en-US" b="1" dirty="0"/>
              <a:t>口頭発表時、申告すべき</a:t>
            </a:r>
            <a:r>
              <a:rPr lang="en-US" altLang="ja-JP" b="1" dirty="0"/>
              <a:t>COI</a:t>
            </a:r>
            <a:r>
              <a:rPr lang="ja-JP" altLang="en-US" b="1" dirty="0"/>
              <a:t>状態（過去</a:t>
            </a:r>
            <a:r>
              <a:rPr lang="en-US" altLang="ja-JP" b="1" dirty="0"/>
              <a:t>3</a:t>
            </a:r>
            <a:r>
              <a:rPr lang="ja-JP" altLang="en-US" b="1" dirty="0"/>
              <a:t>年間）がある時</a:t>
            </a:r>
          </a:p>
        </p:txBody>
      </p:sp>
      <p:sp>
        <p:nvSpPr>
          <p:cNvPr id="2053" name="正方形/長方形 1"/>
          <p:cNvSpPr>
            <a:spLocks noChangeArrowheads="1"/>
          </p:cNvSpPr>
          <p:nvPr/>
        </p:nvSpPr>
        <p:spPr bwMode="auto">
          <a:xfrm>
            <a:off x="3735244" y="5865019"/>
            <a:ext cx="5266185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  <a:latin typeface="Arial" charset="0"/>
              </a:rPr>
              <a:t>↑ 開示すべき内容が過去</a:t>
            </a:r>
            <a:r>
              <a:rPr lang="en-US" altLang="ja-JP" b="1">
                <a:solidFill>
                  <a:srgbClr val="FF0000"/>
                </a:solidFill>
                <a:latin typeface="Arial" charset="0"/>
              </a:rPr>
              <a:t>3</a:t>
            </a:r>
            <a:r>
              <a:rPr lang="ja-JP" altLang="en-US" b="1">
                <a:solidFill>
                  <a:srgbClr val="FF0000"/>
                </a:solidFill>
                <a:latin typeface="Arial" charset="0"/>
              </a:rPr>
              <a:t>年間にある項目のみ記載</a:t>
            </a:r>
            <a:endParaRPr lang="ja-JP" altLang="en-US">
              <a:solidFill>
                <a:srgbClr val="FF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635407" y="3667081"/>
            <a:ext cx="4657693" cy="1592808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（記載例</a:t>
            </a:r>
            <a:r>
              <a:rPr lang="ja-JP" altLang="en-US" sz="2100" b="1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）</a:t>
            </a:r>
            <a:endParaRPr lang="en-US" altLang="ja-JP" sz="2100" b="1" dirty="0" smtClean="0">
              <a:solidFill>
                <a:srgbClr val="FF0000"/>
              </a:solidFill>
              <a:latin typeface="Arial" panose="020B0604020202020204" pitchFamily="34" charset="0"/>
              <a:ea typeface="+mn-ea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　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　</a:t>
            </a:r>
            <a:endParaRPr lang="en-US" altLang="ja-JP" b="1" dirty="0">
              <a:solidFill>
                <a:srgbClr val="FF0000"/>
              </a:solidFill>
              <a:latin typeface="Arial" panose="020B0604020202020204" pitchFamily="34" charset="0"/>
              <a:ea typeface="+mn-ea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発表者全員、過去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3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年間を一括して</a:t>
            </a:r>
            <a:endParaRPr lang="en-US" altLang="ja-JP" b="1" dirty="0">
              <a:solidFill>
                <a:srgbClr val="FF0000"/>
              </a:solidFill>
              <a:latin typeface="Arial" panose="020B0604020202020204" pitchFamily="34" charset="0"/>
              <a:ea typeface="+mn-ea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788" b="1" dirty="0">
              <a:solidFill>
                <a:srgbClr val="FF0000"/>
              </a:solidFill>
              <a:latin typeface="Arial" panose="020B0604020202020204" pitchFamily="34" charset="0"/>
              <a:ea typeface="+mn-ea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講演料：　●●製薬、▲▲製薬　　　　　　　　　　</a:t>
            </a:r>
            <a:endParaRPr lang="en-US" altLang="ja-JP" b="1" dirty="0">
              <a:solidFill>
                <a:srgbClr val="FF0000"/>
              </a:solidFill>
              <a:latin typeface="Arial" panose="020B0604020202020204" pitchFamily="34" charset="0"/>
              <a:ea typeface="+mn-ea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原稿料：　★★製薬　　　　　　　　　　　  　　　　</a:t>
            </a:r>
            <a:endParaRPr lang="en-US" altLang="ja-JP" b="1" dirty="0">
              <a:solidFill>
                <a:srgbClr val="FF0000"/>
              </a:solidFill>
              <a:latin typeface="Arial" panose="020B0604020202020204" pitchFamily="34" charset="0"/>
              <a:ea typeface="+mn-ea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奨学寄付金：　◎◎製薬、◆◆製薬　</a:t>
            </a:r>
            <a:endParaRPr lang="ja-JP" altLang="en-US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3890818" y="5461599"/>
            <a:ext cx="0" cy="77275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</TotalTime>
  <Words>52</Words>
  <Application>Microsoft Office PowerPoint</Application>
  <PresentationFormat>画面に合わせる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第19回日本病院総合診療医学会学術総会 ＣＯ Ｉ 開示あり 　 発表者名：　◎佐賀太郎　（◎代表者）、鍋島次郎、吉野ケ里三郎、鳥栖花子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nks5800@outlook.jp</cp:lastModifiedBy>
  <cp:revision>38</cp:revision>
  <cp:lastPrinted>2017-06-05T10:28:57Z</cp:lastPrinted>
  <dcterms:created xsi:type="dcterms:W3CDTF">2015-03-14T19:59:31Z</dcterms:created>
  <dcterms:modified xsi:type="dcterms:W3CDTF">2019-07-20T02:16:53Z</dcterms:modified>
</cp:coreProperties>
</file>